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74"/>
    <p:restoredTop sz="94674"/>
  </p:normalViewPr>
  <p:slideViewPr>
    <p:cSldViewPr snapToGrid="0" snapToObjects="1">
      <p:cViewPr varScale="1">
        <p:scale>
          <a:sx n="74" d="100"/>
          <a:sy n="74" d="100"/>
        </p:scale>
        <p:origin x="2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15241844769404"/>
          <c:y val="7.0872611511796316E-2"/>
          <c:w val="0.67141122984626922"/>
          <c:h val="0.712089812302873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Sheet1!$B$9</c:f>
              <c:strCache>
                <c:ptCount val="1"/>
                <c:pt idx="0">
                  <c:v>First Generation</c:v>
                </c:pt>
              </c:strCache>
            </c:strRef>
          </c:tx>
          <c:spPr>
            <a:solidFill>
              <a:srgbClr val="002855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Sheet1!$C$8:$D$8</c:f>
              <c:strCache>
                <c:ptCount val="2"/>
                <c:pt idx="0">
                  <c:v>2006-07</c:v>
                </c:pt>
                <c:pt idx="1">
                  <c:v>2016-17</c:v>
                </c:pt>
              </c:strCache>
            </c:strRef>
          </c:cat>
          <c:val>
            <c:numRef>
              <c:f>Sheet1!$C$9:$D$9</c:f>
              <c:numCache>
                <c:formatCode>General</c:formatCode>
                <c:ptCount val="2"/>
                <c:pt idx="0">
                  <c:v>7133</c:v>
                </c:pt>
                <c:pt idx="1">
                  <c:v>13005</c:v>
                </c:pt>
              </c:numCache>
            </c:numRef>
          </c:val>
        </c:ser>
        <c:ser>
          <c:idx val="1"/>
          <c:order val="1"/>
          <c:tx>
            <c:strRef>
              <c:f>Sheet1!$B$10</c:f>
              <c:strCache>
                <c:ptCount val="1"/>
                <c:pt idx="0">
                  <c:v>Non First Generation</c:v>
                </c:pt>
              </c:strCache>
            </c:strRef>
          </c:tx>
          <c:spPr>
            <a:solidFill>
              <a:srgbClr val="DAAA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Sheet1!$C$8:$D$8</c:f>
              <c:strCache>
                <c:ptCount val="2"/>
                <c:pt idx="0">
                  <c:v>2006-07</c:v>
                </c:pt>
                <c:pt idx="1">
                  <c:v>2016-17</c:v>
                </c:pt>
              </c:strCache>
            </c:strRef>
          </c:cat>
          <c:val>
            <c:numRef>
              <c:f>Sheet1!$C$10:$D$10</c:f>
              <c:numCache>
                <c:formatCode>#,##0</c:formatCode>
                <c:ptCount val="2"/>
                <c:pt idx="0">
                  <c:v>15158</c:v>
                </c:pt>
                <c:pt idx="1">
                  <c:v>16552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9830768"/>
        <c:axId val="339825672"/>
      </c:barChart>
      <c:catAx>
        <c:axId val="33983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825672"/>
        <c:crossesAt val="0"/>
        <c:auto val="1"/>
        <c:lblAlgn val="ctr"/>
        <c:lblOffset val="100"/>
        <c:noMultiLvlLbl val="0"/>
      </c:catAx>
      <c:valAx>
        <c:axId val="339825672"/>
        <c:scaling>
          <c:orientation val="minMax"/>
          <c:max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83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633623922009749"/>
          <c:y val="0.87721711256681145"/>
          <c:w val="0.64947014435695538"/>
          <c:h val="6.30256512053640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A86D6-9624-074C-AFC4-ECB0EAA687A5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0C632-2B85-594D-B0B7-0B010AF82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3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65"/>
            <a:ext cx="121034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39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C8C-4E85-924D-B5A1-C772B6B8CE0E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2A1-BDD7-3A4F-9C54-C833AA20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7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C8C-4E85-924D-B5A1-C772B6B8CE0E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2A1-BDD7-3A4F-9C54-C833AA20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3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C8C-4E85-924D-B5A1-C772B6B8CE0E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2A1-BDD7-3A4F-9C54-C833AA20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18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C8C-4E85-924D-B5A1-C772B6B8CE0E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2A1-BDD7-3A4F-9C54-C833AA20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C8C-4E85-924D-B5A1-C772B6B8CE0E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2A1-BDD7-3A4F-9C54-C833AA20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44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5163" y="2351071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C8C-4E85-924D-B5A1-C772B6B8CE0E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2A1-BDD7-3A4F-9C54-C833AA20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75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C8C-4E85-924D-B5A1-C772B6B8CE0E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2A1-BDD7-3A4F-9C54-C833AA20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C8C-4E85-924D-B5A1-C772B6B8CE0E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2A1-BDD7-3A4F-9C54-C833AA20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C8C-4E85-924D-B5A1-C772B6B8CE0E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2A1-BDD7-3A4F-9C54-C833AA20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37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C8C-4E85-924D-B5A1-C772B6B8CE0E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2A1-BDD7-3A4F-9C54-C833AA20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5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3CC8C-4E85-924D-B5A1-C772B6B8CE0E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602A1-BDD7-3A4F-9C54-C833AA20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4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irstgen.ucdavis.edu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909606"/>
              </p:ext>
            </p:extLst>
          </p:nvPr>
        </p:nvGraphicFramePr>
        <p:xfrm>
          <a:off x="7883110" y="1553899"/>
          <a:ext cx="4267200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38200" y="760141"/>
            <a:ext cx="9882352" cy="5355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i="0" kern="1200" baseline="0" smtClean="0">
                <a:solidFill>
                  <a:schemeClr val="tx1"/>
                </a:solidFill>
                <a:effectLst/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Futura Medium" charset="0"/>
                <a:cs typeface="Futura Medium" charset="0"/>
              </a:rPr>
              <a:t>I am a FIRST GENERATION college graduate</a:t>
            </a:r>
            <a:endParaRPr lang="en-US" sz="3800" dirty="0">
              <a:solidFill>
                <a:schemeClr val="accent1">
                  <a:lumMod val="50000"/>
                </a:schemeClr>
              </a:solidFill>
              <a:latin typeface="+mj-lt"/>
              <a:ea typeface="Futura Medium" charset="0"/>
              <a:cs typeface="Futura Medium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553899"/>
            <a:ext cx="681456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ea typeface="Futura Medium" charset="0"/>
                <a:cs typeface="Futura Medium" charset="0"/>
              </a:rPr>
              <a:t>Rapid </a:t>
            </a:r>
            <a:r>
              <a:rPr lang="en-US" sz="2000" dirty="0">
                <a:ea typeface="Futura Medium" charset="0"/>
                <a:cs typeface="Futura Medium" charset="0"/>
              </a:rPr>
              <a:t>growth in enrollment from 2006 – </a:t>
            </a:r>
            <a:r>
              <a:rPr lang="en-US" sz="2000" dirty="0" smtClean="0">
                <a:ea typeface="Futura Medium" charset="0"/>
                <a:cs typeface="Futura Medium" charset="0"/>
              </a:rPr>
              <a:t>2017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ea typeface="Futura Medium" charset="0"/>
                <a:cs typeface="Futura Medium" charset="0"/>
              </a:rPr>
              <a:t>Currently 44% of UC Davis undergraduates </a:t>
            </a:r>
            <a:r>
              <a:rPr lang="en-US" sz="2000" dirty="0">
                <a:ea typeface="Futura Medium" charset="0"/>
                <a:cs typeface="Futura Medium" charset="0"/>
              </a:rPr>
              <a:t>are </a:t>
            </a:r>
            <a:r>
              <a:rPr lang="en-US" sz="2000" dirty="0" smtClean="0">
                <a:ea typeface="Futura Medium" charset="0"/>
                <a:cs typeface="Futura Medium" charset="0"/>
              </a:rPr>
              <a:t>first- </a:t>
            </a:r>
            <a:r>
              <a:rPr lang="en-US" sz="2000" dirty="0">
                <a:ea typeface="Futura Medium" charset="0"/>
                <a:cs typeface="Futura Medium" charset="0"/>
              </a:rPr>
              <a:t>g</a:t>
            </a:r>
            <a:r>
              <a:rPr lang="en-US" sz="2000" dirty="0" smtClean="0">
                <a:ea typeface="Futura Medium" charset="0"/>
                <a:cs typeface="Futura Medium" charset="0"/>
              </a:rPr>
              <a:t>eneration </a:t>
            </a:r>
            <a:r>
              <a:rPr lang="en-US" sz="2000" dirty="0">
                <a:ea typeface="Futura Medium" charset="0"/>
                <a:cs typeface="Futura Medium" charset="0"/>
              </a:rPr>
              <a:t>students </a:t>
            </a:r>
            <a:endParaRPr lang="en-US" sz="2000" dirty="0" smtClean="0">
              <a:ea typeface="Futura Medium" charset="0"/>
              <a:cs typeface="Futura Medium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ea typeface="Futura Medium" charset="0"/>
                <a:cs typeface="Futura Medium" charset="0"/>
              </a:rPr>
              <a:t>25</a:t>
            </a:r>
            <a:r>
              <a:rPr lang="en-US" sz="2000" dirty="0">
                <a:ea typeface="Futura Medium" charset="0"/>
                <a:cs typeface="Futura Medium" charset="0"/>
              </a:rPr>
              <a:t>% Increase since 2011 </a:t>
            </a:r>
            <a:endParaRPr lang="en-US" sz="2000" dirty="0" smtClean="0">
              <a:ea typeface="Futura Medium" charset="0"/>
              <a:cs typeface="Futura Medium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ea typeface="Futura Medium" charset="0"/>
                <a:cs typeface="Futura Medium" charset="0"/>
              </a:rPr>
              <a:t>56</a:t>
            </a:r>
            <a:r>
              <a:rPr lang="en-US" sz="2000" dirty="0">
                <a:ea typeface="Futura Medium" charset="0"/>
                <a:cs typeface="Futura Medium" charset="0"/>
              </a:rPr>
              <a:t>% Increase since 2006 </a:t>
            </a:r>
          </a:p>
          <a:p>
            <a:pPr marL="742950" lvl="1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Find First </a:t>
            </a:r>
            <a:r>
              <a:rPr lang="en-US" sz="2000" dirty="0"/>
              <a:t>Generation </a:t>
            </a:r>
            <a:r>
              <a:rPr lang="en-US" sz="2000" dirty="0" smtClean="0"/>
              <a:t>faculty </a:t>
            </a:r>
            <a:r>
              <a:rPr lang="en-US" sz="2000" dirty="0"/>
              <a:t>in all majors at: </a:t>
            </a:r>
            <a:r>
              <a:rPr lang="en-US" sz="2000" b="1" dirty="0">
                <a:solidFill>
                  <a:srgbClr val="E89300"/>
                </a:solidFill>
                <a:hlinkClick r:id="rId3"/>
              </a:rPr>
              <a:t>http://</a:t>
            </a:r>
            <a:r>
              <a:rPr lang="en-US" sz="2000" b="1" dirty="0" smtClean="0">
                <a:solidFill>
                  <a:srgbClr val="E89300"/>
                </a:solidFill>
                <a:hlinkClick r:id="rId3"/>
              </a:rPr>
              <a:t>firstgen.ucdavis.edu/</a:t>
            </a:r>
            <a:endParaRPr lang="en-US" sz="2000" b="1" dirty="0" smtClean="0">
              <a:solidFill>
                <a:srgbClr val="E893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/>
              <a:t>U</a:t>
            </a:r>
            <a:r>
              <a:rPr lang="en-US" sz="2000" smtClean="0"/>
              <a:t>se </a:t>
            </a:r>
            <a:r>
              <a:rPr lang="en-US" sz="2000" b="1" dirty="0">
                <a:solidFill>
                  <a:srgbClr val="E89300"/>
                </a:solidFill>
              </a:rPr>
              <a:t>#</a:t>
            </a:r>
            <a:r>
              <a:rPr lang="en-US" sz="2000" b="1" dirty="0" err="1" smtClean="0">
                <a:solidFill>
                  <a:srgbClr val="E89300"/>
                </a:solidFill>
              </a:rPr>
              <a:t>FirstGenUCDavis</a:t>
            </a:r>
            <a:r>
              <a:rPr lang="en-US" sz="2000" b="1" dirty="0" smtClean="0">
                <a:solidFill>
                  <a:srgbClr val="E89300"/>
                </a:solidFill>
              </a:rPr>
              <a:t> </a:t>
            </a:r>
            <a:r>
              <a:rPr lang="en-US" sz="2000" dirty="0"/>
              <a:t>when posting on </a:t>
            </a:r>
            <a:endParaRPr lang="en-US" sz="2000" dirty="0" smtClean="0"/>
          </a:p>
          <a:p>
            <a:r>
              <a:rPr lang="en-US" sz="2000" dirty="0" smtClean="0"/>
              <a:t>     social media. Share your stories on Instagram and Facebook!</a:t>
            </a:r>
            <a:endParaRPr lang="en-US" sz="2000" kern="1200" dirty="0">
              <a:solidFill>
                <a:schemeClr val="tx1"/>
              </a:solidFill>
              <a:effectLst/>
              <a:ea typeface="Proxima Nova" charset="0"/>
              <a:cs typeface="Proxima Nova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014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7413"/>
            <a:ext cx="9798996" cy="160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53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75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Futura Medium</vt:lpstr>
      <vt:lpstr>Proxima Nova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A Morse</dc:creator>
  <cp:lastModifiedBy>Elysia J Frink</cp:lastModifiedBy>
  <cp:revision>12</cp:revision>
  <cp:lastPrinted>2017-04-04T22:18:01Z</cp:lastPrinted>
  <dcterms:created xsi:type="dcterms:W3CDTF">2017-04-04T22:01:16Z</dcterms:created>
  <dcterms:modified xsi:type="dcterms:W3CDTF">2018-04-24T17:19:09Z</dcterms:modified>
</cp:coreProperties>
</file>